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776" y="19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75C10-8019-4065-BBEB-FA250F36BE41}"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6DCEF6CC-0470-49A2-801D-3196EC4D671D}" type="pres">
      <dgm:prSet presAssocID="{AF575C10-8019-4065-BBEB-FA250F36BE41}" presName="composite" presStyleCnt="0">
        <dgm:presLayoutVars>
          <dgm:chMax val="5"/>
          <dgm:dir/>
          <dgm:animLvl val="ctr"/>
          <dgm:resizeHandles val="exact"/>
        </dgm:presLayoutVars>
      </dgm:prSet>
      <dgm:spPr/>
      <dgm:t>
        <a:bodyPr/>
        <a:lstStyle/>
        <a:p>
          <a:endParaRPr lang="en-US"/>
        </a:p>
      </dgm:t>
    </dgm:pt>
    <dgm:pt modelId="{F01D6DDD-9943-4BA9-93E6-E58C7965FB6F}" type="pres">
      <dgm:prSet presAssocID="{AF575C10-8019-4065-BBEB-FA250F36BE41}" presName="cycle" presStyleCnt="0"/>
      <dgm:spPr/>
    </dgm:pt>
  </dgm:ptLst>
  <dgm:cxnLst>
    <dgm:cxn modelId="{168083D5-D35C-4AE5-8466-D94996CA1D79}" type="presOf" srcId="{AF575C10-8019-4065-BBEB-FA250F36BE41}" destId="{6DCEF6CC-0470-49A2-801D-3196EC4D671D}" srcOrd="0" destOrd="0" presId="urn:microsoft.com/office/officeart/2005/8/layout/radial2"/>
    <dgm:cxn modelId="{E7DA3A35-F3CD-4F52-9B68-FAB58248EB26}" type="presParOf" srcId="{6DCEF6CC-0470-49A2-801D-3196EC4D671D}" destId="{F01D6DDD-9943-4BA9-93E6-E58C7965FB6F}" srcOrd="0" destOrd="0" presId="urn:microsoft.com/office/officeart/2005/8/layout/radial2"/>
  </dgm:cxnLst>
  <dgm:bg/>
  <dgm:whole/>
</dgm:dataModel>
</file>

<file path=ppt/diagrams/data2.xml><?xml version="1.0" encoding="utf-8"?>
<dgm:dataModel xmlns:dgm="http://schemas.openxmlformats.org/drawingml/2006/diagram" xmlns:a="http://schemas.openxmlformats.org/drawingml/2006/main">
  <dgm:ptLst>
    <dgm:pt modelId="{89EA7489-B31F-4CC7-A886-0C51362B890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10680592-63C0-4E9E-BDB5-83F239FAAE28}">
      <dgm:prSet phldrT="[Text]" custT="1"/>
      <dgm:spPr>
        <a:solidFill>
          <a:srgbClr val="99FF66">
            <a:alpha val="74000"/>
          </a:srgbClr>
        </a:solidFill>
        <a:scene3d>
          <a:camera prst="orthographicFront"/>
          <a:lightRig rig="threePt" dir="t"/>
        </a:scene3d>
        <a:sp3d>
          <a:bevelT/>
        </a:sp3d>
      </dgm:spPr>
      <dgm:t>
        <a:bodyPr/>
        <a:lstStyle/>
        <a:p>
          <a:pPr rtl="0"/>
          <a:r>
            <a:rPr lang="sr-Cyrl-RS" sz="1200" b="1" dirty="0" smtClean="0">
              <a:solidFill>
                <a:schemeClr val="tx1"/>
              </a:solidFill>
            </a:rPr>
            <a:t>„Синдром размаженог детета” </a:t>
          </a:r>
          <a:endParaRPr lang="en-US" sz="1200" b="1" dirty="0">
            <a:solidFill>
              <a:schemeClr val="tx1"/>
            </a:solidFill>
          </a:endParaRPr>
        </a:p>
      </dgm:t>
    </dgm:pt>
    <dgm:pt modelId="{9FD379D1-B723-45D9-AF67-C068D38A28FD}" type="parTrans" cxnId="{7EE17ACD-3654-4DAB-9A48-62EC616A8BCD}">
      <dgm:prSet/>
      <dgm:spPr/>
      <dgm:t>
        <a:bodyPr/>
        <a:lstStyle/>
        <a:p>
          <a:endParaRPr lang="en-US"/>
        </a:p>
      </dgm:t>
    </dgm:pt>
    <dgm:pt modelId="{6DC6B994-A839-4755-88B7-96615F0AC2A5}" type="sibTrans" cxnId="{7EE17ACD-3654-4DAB-9A48-62EC616A8BCD}">
      <dgm:prSet/>
      <dgm:spPr/>
      <dgm:t>
        <a:bodyPr/>
        <a:lstStyle/>
        <a:p>
          <a:endParaRPr lang="en-US"/>
        </a:p>
      </dgm:t>
    </dgm:pt>
    <dgm:pt modelId="{CF166866-9DC8-49F4-B368-C05D6D2B7236}">
      <dgm:prSet phldrT="[Text]" custT="1"/>
      <dgm:spPr>
        <a:noFill/>
        <a:ln>
          <a:solidFill>
            <a:schemeClr val="accent1">
              <a:lumMod val="50000"/>
            </a:schemeClr>
          </a:solidFill>
        </a:ln>
      </dgm:spPr>
      <dgm:t>
        <a:bodyPr/>
        <a:lstStyle/>
        <a:p>
          <a:r>
            <a:rPr lang="ru-RU" sz="1100" dirty="0" smtClean="0">
              <a:solidFill>
                <a:schemeClr val="tx1"/>
              </a:solidFill>
            </a:rPr>
            <a:t>Не прави разлику између понашања са децом и одраслима, очекује да га сви слушају и да се покоравају његовим жељама; склони су и испадима на јавним местима. </a:t>
          </a:r>
          <a:endParaRPr lang="en-US" sz="1100" dirty="0">
            <a:solidFill>
              <a:schemeClr val="tx1"/>
            </a:solidFill>
          </a:endParaRPr>
        </a:p>
      </dgm:t>
    </dgm:pt>
    <dgm:pt modelId="{44668E59-5929-45BB-9EE3-F89BE06E773D}" type="parTrans" cxnId="{265859D5-D72A-4806-8C16-FDC36F64EA03}">
      <dgm:prSet/>
      <dgm:spPr/>
      <dgm:t>
        <a:bodyPr/>
        <a:lstStyle/>
        <a:p>
          <a:endParaRPr lang="en-US"/>
        </a:p>
      </dgm:t>
    </dgm:pt>
    <dgm:pt modelId="{7CAD63E8-6C41-4026-AD80-2FD759269BF5}" type="sibTrans" cxnId="{265859D5-D72A-4806-8C16-FDC36F64EA03}">
      <dgm:prSet/>
      <dgm:spPr/>
      <dgm:t>
        <a:bodyPr/>
        <a:lstStyle/>
        <a:p>
          <a:endParaRPr lang="en-US"/>
        </a:p>
      </dgm:t>
    </dgm:pt>
    <dgm:pt modelId="{5C3AB4BF-63CB-401D-BD3E-D63F2D69CE68}">
      <dgm:prSet phldrT="[Text]" custT="1"/>
      <dgm:spPr>
        <a:noFill/>
        <a:ln>
          <a:solidFill>
            <a:schemeClr val="accent1">
              <a:lumMod val="50000"/>
            </a:schemeClr>
          </a:solidFill>
        </a:ln>
        <a:scene3d>
          <a:camera prst="orthographicFront"/>
          <a:lightRig rig="threePt" dir="t"/>
        </a:scene3d>
        <a:sp3d>
          <a:bevelT/>
        </a:sp3d>
      </dgm:spPr>
      <dgm:t>
        <a:bodyPr/>
        <a:lstStyle/>
        <a:p>
          <a:r>
            <a:rPr lang="ru-RU" sz="1100" dirty="0" smtClean="0">
              <a:solidFill>
                <a:schemeClr val="tx1"/>
              </a:solidFill>
            </a:rPr>
            <a:t>Нису способна да контролишу емоције, да се сама забаве, шизе, хистеришу, вичу…Родитељи се понашају као да су деца бебе, иако су способни да многе задатке сами изврше.  </a:t>
          </a:r>
          <a:endParaRPr lang="en-US" sz="1100" dirty="0" smtClean="0">
            <a:solidFill>
              <a:schemeClr val="tx1"/>
            </a:solidFill>
          </a:endParaRPr>
        </a:p>
        <a:p>
          <a:endParaRPr lang="en-US" sz="900" dirty="0" smtClean="0">
            <a:solidFill>
              <a:schemeClr val="tx1"/>
            </a:solidFill>
          </a:endParaRPr>
        </a:p>
      </dgm:t>
    </dgm:pt>
    <dgm:pt modelId="{6F63E150-E177-4425-957C-51587C899439}" type="parTrans" cxnId="{9327C828-446A-448D-A61F-2444AC28E773}">
      <dgm:prSet/>
      <dgm:spPr/>
      <dgm:t>
        <a:bodyPr/>
        <a:lstStyle/>
        <a:p>
          <a:endParaRPr lang="en-US"/>
        </a:p>
      </dgm:t>
    </dgm:pt>
    <dgm:pt modelId="{97302992-8CC0-4B23-8241-27206947D244}" type="sibTrans" cxnId="{9327C828-446A-448D-A61F-2444AC28E773}">
      <dgm:prSet/>
      <dgm:spPr/>
      <dgm:t>
        <a:bodyPr/>
        <a:lstStyle/>
        <a:p>
          <a:endParaRPr lang="en-US"/>
        </a:p>
      </dgm:t>
    </dgm:pt>
    <dgm:pt modelId="{B1615E07-E2F9-4994-A352-3ADA379DD1F3}">
      <dgm:prSet phldrT="[Text]" custT="1"/>
      <dgm:spPr>
        <a:noFill/>
        <a:ln>
          <a:solidFill>
            <a:schemeClr val="accent1">
              <a:lumMod val="50000"/>
            </a:schemeClr>
          </a:solidFill>
        </a:ln>
      </dgm:spPr>
      <dgm:t>
        <a:bodyPr/>
        <a:lstStyle/>
        <a:p>
          <a:r>
            <a:rPr lang="sr-Cyrl-RS" sz="1000" dirty="0" smtClean="0">
              <a:solidFill>
                <a:schemeClr val="tx1"/>
              </a:solidFill>
            </a:rPr>
            <a:t>Немогућност да се изрази задовољство због играчака, похвале, дружења… размажено дете ће увек хтети туђу играчку, кењкаће у контакту са другом децом, биће љуто и непријатељски расположено према њима, желеће да иде кући док се сви играју, неће хтети да се одвоји од родитеља</a:t>
          </a:r>
          <a:r>
            <a:rPr lang="sr-Cyrl-RS" sz="1050" dirty="0" smtClean="0">
              <a:solidFill>
                <a:schemeClr val="tx1"/>
              </a:solidFill>
            </a:rPr>
            <a:t>.</a:t>
          </a:r>
          <a:endParaRPr lang="en-US" sz="1050" dirty="0" smtClean="0">
            <a:solidFill>
              <a:schemeClr val="tx1"/>
            </a:solidFill>
          </a:endParaRPr>
        </a:p>
        <a:p>
          <a:endParaRPr lang="en-US" sz="900" dirty="0"/>
        </a:p>
      </dgm:t>
    </dgm:pt>
    <dgm:pt modelId="{3F4A0E44-349A-4F46-8E1C-D40318F0669B}" type="parTrans" cxnId="{C07C2074-DAE0-4A19-83CF-1C6498367C4C}">
      <dgm:prSet/>
      <dgm:spPr/>
      <dgm:t>
        <a:bodyPr/>
        <a:lstStyle/>
        <a:p>
          <a:endParaRPr lang="en-US"/>
        </a:p>
      </dgm:t>
    </dgm:pt>
    <dgm:pt modelId="{A3A89454-CF43-42C7-A411-401155BCB46E}" type="sibTrans" cxnId="{C07C2074-DAE0-4A19-83CF-1C6498367C4C}">
      <dgm:prSet/>
      <dgm:spPr/>
      <dgm:t>
        <a:bodyPr/>
        <a:lstStyle/>
        <a:p>
          <a:endParaRPr lang="en-US"/>
        </a:p>
      </dgm:t>
    </dgm:pt>
    <dgm:pt modelId="{E59C8499-8CF3-498C-B213-B0C3420B645D}">
      <dgm:prSet phldrT="[Text]" custT="1"/>
      <dgm:spPr>
        <a:noFill/>
        <a:ln>
          <a:solidFill>
            <a:schemeClr val="accent1">
              <a:lumMod val="50000"/>
            </a:schemeClr>
          </a:solidFill>
        </a:ln>
      </dgm:spPr>
      <dgm:t>
        <a:bodyPr/>
        <a:lstStyle/>
        <a:p>
          <a:r>
            <a:rPr lang="sr-Cyrl-RS" sz="1100" dirty="0" smtClean="0">
              <a:solidFill>
                <a:schemeClr val="tx1"/>
              </a:solidFill>
            </a:rPr>
            <a:t>И</a:t>
          </a:r>
          <a:r>
            <a:rPr lang="ru-RU" sz="1100" dirty="0" smtClean="0">
              <a:solidFill>
                <a:schemeClr val="tx1"/>
              </a:solidFill>
            </a:rPr>
            <a:t>мају честе изливе беса без обзира на прилику; не желе да сарађују, да скупљају своје ствари; покушавају да контролишу родитеље.</a:t>
          </a:r>
          <a:endParaRPr lang="en-US" sz="1100" dirty="0">
            <a:solidFill>
              <a:schemeClr val="tx1"/>
            </a:solidFill>
          </a:endParaRPr>
        </a:p>
      </dgm:t>
    </dgm:pt>
    <dgm:pt modelId="{E726434A-1B4F-4D81-9A6B-4ED68A9D3655}" type="parTrans" cxnId="{D40F903A-0346-43DB-B09F-32A3C4343C92}">
      <dgm:prSet/>
      <dgm:spPr/>
      <dgm:t>
        <a:bodyPr/>
        <a:lstStyle/>
        <a:p>
          <a:endParaRPr lang="en-US"/>
        </a:p>
      </dgm:t>
    </dgm:pt>
    <dgm:pt modelId="{D04180C9-E774-44AA-ACB1-7362C6C7F4B6}" type="sibTrans" cxnId="{D40F903A-0346-43DB-B09F-32A3C4343C92}">
      <dgm:prSet/>
      <dgm:spPr/>
      <dgm:t>
        <a:bodyPr/>
        <a:lstStyle/>
        <a:p>
          <a:endParaRPr lang="en-US"/>
        </a:p>
      </dgm:t>
    </dgm:pt>
    <dgm:pt modelId="{2E57ADB6-C990-47C5-A492-C6B8E718D539}" type="pres">
      <dgm:prSet presAssocID="{89EA7489-B31F-4CC7-A886-0C51362B8904}" presName="cycle" presStyleCnt="0">
        <dgm:presLayoutVars>
          <dgm:chMax val="1"/>
          <dgm:dir/>
          <dgm:animLvl val="ctr"/>
          <dgm:resizeHandles val="exact"/>
        </dgm:presLayoutVars>
      </dgm:prSet>
      <dgm:spPr/>
      <dgm:t>
        <a:bodyPr/>
        <a:lstStyle/>
        <a:p>
          <a:endParaRPr lang="en-US"/>
        </a:p>
      </dgm:t>
    </dgm:pt>
    <dgm:pt modelId="{BCAB84D7-2162-4E7E-B1FF-D6DD5A8A78F1}" type="pres">
      <dgm:prSet presAssocID="{10680592-63C0-4E9E-BDB5-83F239FAAE28}" presName="centerShape" presStyleLbl="node0" presStyleIdx="0" presStyleCnt="1" custScaleX="108760" custScaleY="54462" custLinFactNeighborX="-3695" custLinFactNeighborY="-1763"/>
      <dgm:spPr/>
      <dgm:t>
        <a:bodyPr/>
        <a:lstStyle/>
        <a:p>
          <a:endParaRPr lang="en-US"/>
        </a:p>
      </dgm:t>
    </dgm:pt>
    <dgm:pt modelId="{9D4DD6A7-2DBE-47A9-B1C4-35DA3E60D837}" type="pres">
      <dgm:prSet presAssocID="{44668E59-5929-45BB-9EE3-F89BE06E773D}" presName="Name9" presStyleLbl="parChTrans1D2" presStyleIdx="0" presStyleCnt="4"/>
      <dgm:spPr/>
      <dgm:t>
        <a:bodyPr/>
        <a:lstStyle/>
        <a:p>
          <a:endParaRPr lang="en-US"/>
        </a:p>
      </dgm:t>
    </dgm:pt>
    <dgm:pt modelId="{BF9F3F9D-8D8D-494D-BF0D-6D769758ED25}" type="pres">
      <dgm:prSet presAssocID="{44668E59-5929-45BB-9EE3-F89BE06E773D}" presName="connTx" presStyleLbl="parChTrans1D2" presStyleIdx="0" presStyleCnt="4"/>
      <dgm:spPr/>
      <dgm:t>
        <a:bodyPr/>
        <a:lstStyle/>
        <a:p>
          <a:endParaRPr lang="en-US"/>
        </a:p>
      </dgm:t>
    </dgm:pt>
    <dgm:pt modelId="{2D2F5A65-036C-4057-9452-535B73BF271D}" type="pres">
      <dgm:prSet presAssocID="{CF166866-9DC8-49F4-B368-C05D6D2B7236}" presName="node" presStyleLbl="node1" presStyleIdx="0" presStyleCnt="4" custScaleX="290631" custScaleY="153006" custRadScaleRad="105787" custRadScaleInc="-13382">
        <dgm:presLayoutVars>
          <dgm:bulletEnabled val="1"/>
        </dgm:presLayoutVars>
      </dgm:prSet>
      <dgm:spPr/>
      <dgm:t>
        <a:bodyPr/>
        <a:lstStyle/>
        <a:p>
          <a:endParaRPr lang="en-US"/>
        </a:p>
      </dgm:t>
    </dgm:pt>
    <dgm:pt modelId="{EE1DE30C-EE83-4A87-98E7-90600EE9EDC3}" type="pres">
      <dgm:prSet presAssocID="{6F63E150-E177-4425-957C-51587C899439}" presName="Name9" presStyleLbl="parChTrans1D2" presStyleIdx="1" presStyleCnt="4"/>
      <dgm:spPr/>
      <dgm:t>
        <a:bodyPr/>
        <a:lstStyle/>
        <a:p>
          <a:endParaRPr lang="en-US"/>
        </a:p>
      </dgm:t>
    </dgm:pt>
    <dgm:pt modelId="{73CEAAA4-EBB0-42A3-A57F-717463F1C5B8}" type="pres">
      <dgm:prSet presAssocID="{6F63E150-E177-4425-957C-51587C899439}" presName="connTx" presStyleLbl="parChTrans1D2" presStyleIdx="1" presStyleCnt="4"/>
      <dgm:spPr/>
      <dgm:t>
        <a:bodyPr/>
        <a:lstStyle/>
        <a:p>
          <a:endParaRPr lang="en-US"/>
        </a:p>
      </dgm:t>
    </dgm:pt>
    <dgm:pt modelId="{23B711AC-E6FC-4F5B-ABEF-627B2376E42F}" type="pres">
      <dgm:prSet presAssocID="{5C3AB4BF-63CB-401D-BD3E-D63F2D69CE68}" presName="node" presStyleLbl="node1" presStyleIdx="1" presStyleCnt="4" custScaleX="204127" custScaleY="183246" custRadScaleRad="131836" custRadScaleInc="-12673">
        <dgm:presLayoutVars>
          <dgm:bulletEnabled val="1"/>
        </dgm:presLayoutVars>
      </dgm:prSet>
      <dgm:spPr/>
      <dgm:t>
        <a:bodyPr/>
        <a:lstStyle/>
        <a:p>
          <a:endParaRPr lang="en-US"/>
        </a:p>
      </dgm:t>
    </dgm:pt>
    <dgm:pt modelId="{C76AB359-AF44-4638-B967-9AA38EF0A028}" type="pres">
      <dgm:prSet presAssocID="{3F4A0E44-349A-4F46-8E1C-D40318F0669B}" presName="Name9" presStyleLbl="parChTrans1D2" presStyleIdx="2" presStyleCnt="4"/>
      <dgm:spPr/>
      <dgm:t>
        <a:bodyPr/>
        <a:lstStyle/>
        <a:p>
          <a:endParaRPr lang="en-US"/>
        </a:p>
      </dgm:t>
    </dgm:pt>
    <dgm:pt modelId="{EE1C749F-C056-4CCE-9A75-D1A4ED5259BA}" type="pres">
      <dgm:prSet presAssocID="{3F4A0E44-349A-4F46-8E1C-D40318F0669B}" presName="connTx" presStyleLbl="parChTrans1D2" presStyleIdx="2" presStyleCnt="4"/>
      <dgm:spPr/>
      <dgm:t>
        <a:bodyPr/>
        <a:lstStyle/>
        <a:p>
          <a:endParaRPr lang="en-US"/>
        </a:p>
      </dgm:t>
    </dgm:pt>
    <dgm:pt modelId="{AE490B2E-1ED1-437B-8ACE-8B0EA25E6E03}" type="pres">
      <dgm:prSet presAssocID="{B1615E07-E2F9-4994-A352-3ADA379DD1F3}" presName="node" presStyleLbl="node1" presStyleIdx="2" presStyleCnt="4" custScaleX="267403" custScaleY="165466" custRadScaleRad="82177" custRadScaleInc="7710">
        <dgm:presLayoutVars>
          <dgm:bulletEnabled val="1"/>
        </dgm:presLayoutVars>
      </dgm:prSet>
      <dgm:spPr/>
      <dgm:t>
        <a:bodyPr/>
        <a:lstStyle/>
        <a:p>
          <a:endParaRPr lang="en-US"/>
        </a:p>
      </dgm:t>
    </dgm:pt>
    <dgm:pt modelId="{AE20EBB8-9D9F-4430-B267-4D7E8D32AAAE}" type="pres">
      <dgm:prSet presAssocID="{E726434A-1B4F-4D81-9A6B-4ED68A9D3655}" presName="Name9" presStyleLbl="parChTrans1D2" presStyleIdx="3" presStyleCnt="4"/>
      <dgm:spPr/>
      <dgm:t>
        <a:bodyPr/>
        <a:lstStyle/>
        <a:p>
          <a:endParaRPr lang="en-US"/>
        </a:p>
      </dgm:t>
    </dgm:pt>
    <dgm:pt modelId="{D042F4BB-CC64-441D-AB3C-FFC09F220181}" type="pres">
      <dgm:prSet presAssocID="{E726434A-1B4F-4D81-9A6B-4ED68A9D3655}" presName="connTx" presStyleLbl="parChTrans1D2" presStyleIdx="3" presStyleCnt="4"/>
      <dgm:spPr/>
      <dgm:t>
        <a:bodyPr/>
        <a:lstStyle/>
        <a:p>
          <a:endParaRPr lang="en-US"/>
        </a:p>
      </dgm:t>
    </dgm:pt>
    <dgm:pt modelId="{60D2E6C2-ABE5-4ABE-A776-97FC27B70E87}" type="pres">
      <dgm:prSet presAssocID="{E59C8499-8CF3-498C-B213-B0C3420B645D}" presName="node" presStyleLbl="node1" presStyleIdx="3" presStyleCnt="4" custScaleX="208596" custScaleY="199695" custRadScaleRad="151125" custRadScaleInc="5718">
        <dgm:presLayoutVars>
          <dgm:bulletEnabled val="1"/>
        </dgm:presLayoutVars>
      </dgm:prSet>
      <dgm:spPr/>
      <dgm:t>
        <a:bodyPr/>
        <a:lstStyle/>
        <a:p>
          <a:endParaRPr lang="en-US"/>
        </a:p>
      </dgm:t>
    </dgm:pt>
  </dgm:ptLst>
  <dgm:cxnLst>
    <dgm:cxn modelId="{A48743DD-7F38-4771-95A9-9243EA06B293}" type="presOf" srcId="{5C3AB4BF-63CB-401D-BD3E-D63F2D69CE68}" destId="{23B711AC-E6FC-4F5B-ABEF-627B2376E42F}" srcOrd="0" destOrd="0" presId="urn:microsoft.com/office/officeart/2005/8/layout/radial1"/>
    <dgm:cxn modelId="{11E4FAD9-9DED-42BE-BE1C-E2B612595E26}" type="presOf" srcId="{E726434A-1B4F-4D81-9A6B-4ED68A9D3655}" destId="{AE20EBB8-9D9F-4430-B267-4D7E8D32AAAE}" srcOrd="0" destOrd="0" presId="urn:microsoft.com/office/officeart/2005/8/layout/radial1"/>
    <dgm:cxn modelId="{C07C2074-DAE0-4A19-83CF-1C6498367C4C}" srcId="{10680592-63C0-4E9E-BDB5-83F239FAAE28}" destId="{B1615E07-E2F9-4994-A352-3ADA379DD1F3}" srcOrd="2" destOrd="0" parTransId="{3F4A0E44-349A-4F46-8E1C-D40318F0669B}" sibTransId="{A3A89454-CF43-42C7-A411-401155BCB46E}"/>
    <dgm:cxn modelId="{CDC57CD9-341A-45C6-835E-817A3AF54FE8}" type="presOf" srcId="{CF166866-9DC8-49F4-B368-C05D6D2B7236}" destId="{2D2F5A65-036C-4057-9452-535B73BF271D}" srcOrd="0" destOrd="0" presId="urn:microsoft.com/office/officeart/2005/8/layout/radial1"/>
    <dgm:cxn modelId="{CE6B88B9-CF93-4AC2-97E8-5616F6CA5AB1}" type="presOf" srcId="{E59C8499-8CF3-498C-B213-B0C3420B645D}" destId="{60D2E6C2-ABE5-4ABE-A776-97FC27B70E87}" srcOrd="0" destOrd="0" presId="urn:microsoft.com/office/officeart/2005/8/layout/radial1"/>
    <dgm:cxn modelId="{7E10287F-DC36-4DDC-8BCC-4B7B707B3F90}" type="presOf" srcId="{89EA7489-B31F-4CC7-A886-0C51362B8904}" destId="{2E57ADB6-C990-47C5-A492-C6B8E718D539}" srcOrd="0" destOrd="0" presId="urn:microsoft.com/office/officeart/2005/8/layout/radial1"/>
    <dgm:cxn modelId="{1494DE85-8E93-4827-93AD-03B07E3220DA}" type="presOf" srcId="{44668E59-5929-45BB-9EE3-F89BE06E773D}" destId="{9D4DD6A7-2DBE-47A9-B1C4-35DA3E60D837}" srcOrd="0" destOrd="0" presId="urn:microsoft.com/office/officeart/2005/8/layout/radial1"/>
    <dgm:cxn modelId="{9327C828-446A-448D-A61F-2444AC28E773}" srcId="{10680592-63C0-4E9E-BDB5-83F239FAAE28}" destId="{5C3AB4BF-63CB-401D-BD3E-D63F2D69CE68}" srcOrd="1" destOrd="0" parTransId="{6F63E150-E177-4425-957C-51587C899439}" sibTransId="{97302992-8CC0-4B23-8241-27206947D244}"/>
    <dgm:cxn modelId="{1BDE2652-255D-432D-9401-91941B585CBD}" type="presOf" srcId="{6F63E150-E177-4425-957C-51587C899439}" destId="{EE1DE30C-EE83-4A87-98E7-90600EE9EDC3}" srcOrd="0" destOrd="0" presId="urn:microsoft.com/office/officeart/2005/8/layout/radial1"/>
    <dgm:cxn modelId="{AF48892A-7A06-4C0B-9BC0-925AAB58EBA3}" type="presOf" srcId="{3F4A0E44-349A-4F46-8E1C-D40318F0669B}" destId="{EE1C749F-C056-4CCE-9A75-D1A4ED5259BA}" srcOrd="1" destOrd="0" presId="urn:microsoft.com/office/officeart/2005/8/layout/radial1"/>
    <dgm:cxn modelId="{265859D5-D72A-4806-8C16-FDC36F64EA03}" srcId="{10680592-63C0-4E9E-BDB5-83F239FAAE28}" destId="{CF166866-9DC8-49F4-B368-C05D6D2B7236}" srcOrd="0" destOrd="0" parTransId="{44668E59-5929-45BB-9EE3-F89BE06E773D}" sibTransId="{7CAD63E8-6C41-4026-AD80-2FD759269BF5}"/>
    <dgm:cxn modelId="{E1E03374-00DB-436E-823E-10177F1BDC27}" type="presOf" srcId="{6F63E150-E177-4425-957C-51587C899439}" destId="{73CEAAA4-EBB0-42A3-A57F-717463F1C5B8}" srcOrd="1" destOrd="0" presId="urn:microsoft.com/office/officeart/2005/8/layout/radial1"/>
    <dgm:cxn modelId="{FE52BF4C-537C-4E36-B284-B4ABB5353AA1}" type="presOf" srcId="{B1615E07-E2F9-4994-A352-3ADA379DD1F3}" destId="{AE490B2E-1ED1-437B-8ACE-8B0EA25E6E03}" srcOrd="0" destOrd="0" presId="urn:microsoft.com/office/officeart/2005/8/layout/radial1"/>
    <dgm:cxn modelId="{A595BF5A-93D1-45A4-9AD1-3C5C0365E9EC}" type="presOf" srcId="{44668E59-5929-45BB-9EE3-F89BE06E773D}" destId="{BF9F3F9D-8D8D-494D-BF0D-6D769758ED25}" srcOrd="1" destOrd="0" presId="urn:microsoft.com/office/officeart/2005/8/layout/radial1"/>
    <dgm:cxn modelId="{2606737F-220D-4FA8-BD07-E5B8CB35AB6D}" type="presOf" srcId="{10680592-63C0-4E9E-BDB5-83F239FAAE28}" destId="{BCAB84D7-2162-4E7E-B1FF-D6DD5A8A78F1}" srcOrd="0" destOrd="0" presId="urn:microsoft.com/office/officeart/2005/8/layout/radial1"/>
    <dgm:cxn modelId="{D80FEA6F-E57C-454C-BFD7-B0E7D6673BFE}" type="presOf" srcId="{E726434A-1B4F-4D81-9A6B-4ED68A9D3655}" destId="{D042F4BB-CC64-441D-AB3C-FFC09F220181}" srcOrd="1" destOrd="0" presId="urn:microsoft.com/office/officeart/2005/8/layout/radial1"/>
    <dgm:cxn modelId="{7EE17ACD-3654-4DAB-9A48-62EC616A8BCD}" srcId="{89EA7489-B31F-4CC7-A886-0C51362B8904}" destId="{10680592-63C0-4E9E-BDB5-83F239FAAE28}" srcOrd="0" destOrd="0" parTransId="{9FD379D1-B723-45D9-AF67-C068D38A28FD}" sibTransId="{6DC6B994-A839-4755-88B7-96615F0AC2A5}"/>
    <dgm:cxn modelId="{D40F903A-0346-43DB-B09F-32A3C4343C92}" srcId="{10680592-63C0-4E9E-BDB5-83F239FAAE28}" destId="{E59C8499-8CF3-498C-B213-B0C3420B645D}" srcOrd="3" destOrd="0" parTransId="{E726434A-1B4F-4D81-9A6B-4ED68A9D3655}" sibTransId="{D04180C9-E774-44AA-ACB1-7362C6C7F4B6}"/>
    <dgm:cxn modelId="{2C72C118-23AE-42CE-A628-470E5BBCF9BC}" type="presOf" srcId="{3F4A0E44-349A-4F46-8E1C-D40318F0669B}" destId="{C76AB359-AF44-4638-B967-9AA38EF0A028}" srcOrd="0" destOrd="0" presId="urn:microsoft.com/office/officeart/2005/8/layout/radial1"/>
    <dgm:cxn modelId="{3FB9950A-0E5A-4050-B13B-3B7F8798C10F}" type="presParOf" srcId="{2E57ADB6-C990-47C5-A492-C6B8E718D539}" destId="{BCAB84D7-2162-4E7E-B1FF-D6DD5A8A78F1}" srcOrd="0" destOrd="0" presId="urn:microsoft.com/office/officeart/2005/8/layout/radial1"/>
    <dgm:cxn modelId="{9CA55CD7-F615-4202-8B66-5C159B761AF9}" type="presParOf" srcId="{2E57ADB6-C990-47C5-A492-C6B8E718D539}" destId="{9D4DD6A7-2DBE-47A9-B1C4-35DA3E60D837}" srcOrd="1" destOrd="0" presId="urn:microsoft.com/office/officeart/2005/8/layout/radial1"/>
    <dgm:cxn modelId="{6785B179-F642-49DB-B19A-5913B38F50EB}" type="presParOf" srcId="{9D4DD6A7-2DBE-47A9-B1C4-35DA3E60D837}" destId="{BF9F3F9D-8D8D-494D-BF0D-6D769758ED25}" srcOrd="0" destOrd="0" presId="urn:microsoft.com/office/officeart/2005/8/layout/radial1"/>
    <dgm:cxn modelId="{1F8E9AA1-8C63-4406-9A2B-A5B47FBCCA04}" type="presParOf" srcId="{2E57ADB6-C990-47C5-A492-C6B8E718D539}" destId="{2D2F5A65-036C-4057-9452-535B73BF271D}" srcOrd="2" destOrd="0" presId="urn:microsoft.com/office/officeart/2005/8/layout/radial1"/>
    <dgm:cxn modelId="{8D659395-471F-4AB4-913D-8836D24614E5}" type="presParOf" srcId="{2E57ADB6-C990-47C5-A492-C6B8E718D539}" destId="{EE1DE30C-EE83-4A87-98E7-90600EE9EDC3}" srcOrd="3" destOrd="0" presId="urn:microsoft.com/office/officeart/2005/8/layout/radial1"/>
    <dgm:cxn modelId="{A41078BB-62FC-48AE-AC86-7F37B1D08D1E}" type="presParOf" srcId="{EE1DE30C-EE83-4A87-98E7-90600EE9EDC3}" destId="{73CEAAA4-EBB0-42A3-A57F-717463F1C5B8}" srcOrd="0" destOrd="0" presId="urn:microsoft.com/office/officeart/2005/8/layout/radial1"/>
    <dgm:cxn modelId="{71136088-218C-43B9-A2EA-83F0B47D61B1}" type="presParOf" srcId="{2E57ADB6-C990-47C5-A492-C6B8E718D539}" destId="{23B711AC-E6FC-4F5B-ABEF-627B2376E42F}" srcOrd="4" destOrd="0" presId="urn:microsoft.com/office/officeart/2005/8/layout/radial1"/>
    <dgm:cxn modelId="{E7577D6E-26CC-413D-98B3-80D4334AB948}" type="presParOf" srcId="{2E57ADB6-C990-47C5-A492-C6B8E718D539}" destId="{C76AB359-AF44-4638-B967-9AA38EF0A028}" srcOrd="5" destOrd="0" presId="urn:microsoft.com/office/officeart/2005/8/layout/radial1"/>
    <dgm:cxn modelId="{B5233EFE-F3A1-4B48-BB23-83000AC53DA8}" type="presParOf" srcId="{C76AB359-AF44-4638-B967-9AA38EF0A028}" destId="{EE1C749F-C056-4CCE-9A75-D1A4ED5259BA}" srcOrd="0" destOrd="0" presId="urn:microsoft.com/office/officeart/2005/8/layout/radial1"/>
    <dgm:cxn modelId="{DFDBC80E-F384-4E88-A06D-8C15AA4A1058}" type="presParOf" srcId="{2E57ADB6-C990-47C5-A492-C6B8E718D539}" destId="{AE490B2E-1ED1-437B-8ACE-8B0EA25E6E03}" srcOrd="6" destOrd="0" presId="urn:microsoft.com/office/officeart/2005/8/layout/radial1"/>
    <dgm:cxn modelId="{5B81F671-5C03-45A6-8841-7C996F24B07B}" type="presParOf" srcId="{2E57ADB6-C990-47C5-A492-C6B8E718D539}" destId="{AE20EBB8-9D9F-4430-B267-4D7E8D32AAAE}" srcOrd="7" destOrd="0" presId="urn:microsoft.com/office/officeart/2005/8/layout/radial1"/>
    <dgm:cxn modelId="{23EC692C-A644-48E3-8EB4-7C1B530C59B9}" type="presParOf" srcId="{AE20EBB8-9D9F-4430-B267-4D7E8D32AAAE}" destId="{D042F4BB-CC64-441D-AB3C-FFC09F220181}" srcOrd="0" destOrd="0" presId="urn:microsoft.com/office/officeart/2005/8/layout/radial1"/>
    <dgm:cxn modelId="{F43F8CBF-7842-49D0-AE0D-D47B483838C8}" type="presParOf" srcId="{2E57ADB6-C990-47C5-A492-C6B8E718D539}" destId="{60D2E6C2-ABE5-4ABE-A776-97FC27B70E87}" srcOrd="8"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2A8899C-E00F-4D43-AFB8-08545257CD2D}" type="datetimeFigureOut">
              <a:rPr lang="en-US"/>
              <a:pPr>
                <a:defRPr/>
              </a:pPr>
              <a:t>04-Dec-18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A5ACB0-AD10-419C-A2D8-F3C83B7DD5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FBAB6E-40C1-4814-956C-879DA6F8057F}" type="datetimeFigureOut">
              <a:rPr lang="en-US"/>
              <a:pPr>
                <a:defRPr/>
              </a:pPr>
              <a:t>04-Dec-18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453970-C984-49BD-BD7C-2198AFA7CBC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A77F81-D898-45B0-9C1E-FCBC8B1E1A65}" type="datetimeFigureOut">
              <a:rPr lang="en-US"/>
              <a:pPr>
                <a:defRPr/>
              </a:pPr>
              <a:t>04-Dec-18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15C2A7-159D-4328-9F19-6754C99EA3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F38259-98C8-4524-9279-CD0FFD8F208A}" type="datetimeFigureOut">
              <a:rPr lang="en-US"/>
              <a:pPr>
                <a:defRPr/>
              </a:pPr>
              <a:t>04-Dec-18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E755D2-B446-428D-A062-AD4DC9A507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9757FC6-221A-469E-BF31-DA2C59C2744D}" type="datetimeFigureOut">
              <a:rPr lang="en-US"/>
              <a:pPr>
                <a:defRPr/>
              </a:pPr>
              <a:t>04-Dec-18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B29238-AA1F-4F06-A3FB-AFE6863E07B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CFE3FA3-8920-4A41-A464-0DD196D6EC6E}" type="datetimeFigureOut">
              <a:rPr lang="en-US"/>
              <a:pPr>
                <a:defRPr/>
              </a:pPr>
              <a:t>04-Dec-18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7B8DE0-211A-4D85-B12A-30B422A9FF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9E3E39C-DF85-4411-8A3C-909C5349B470}" type="datetimeFigureOut">
              <a:rPr lang="en-US"/>
              <a:pPr>
                <a:defRPr/>
              </a:pPr>
              <a:t>04-Dec-18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DA28969-BED4-48A6-BC8E-E8FAC6350C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94E0156-522A-4ABD-8EEE-4BD153C92D74}" type="datetimeFigureOut">
              <a:rPr lang="en-US"/>
              <a:pPr>
                <a:defRPr/>
              </a:pPr>
              <a:t>04-Dec-18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AC58A92-E948-49E6-B8B5-3D50F7EB93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A9CED2-7A68-48FB-B405-3CC92D00BFC9}" type="datetimeFigureOut">
              <a:rPr lang="en-US"/>
              <a:pPr>
                <a:defRPr/>
              </a:pPr>
              <a:t>04-Dec-18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D5DF0BF-CCB2-4907-8066-FD9E5F4194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963B49-9314-4ED9-BA39-59A4BDAD276A}" type="datetimeFigureOut">
              <a:rPr lang="en-US"/>
              <a:pPr>
                <a:defRPr/>
              </a:pPr>
              <a:t>04-Dec-18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B49DC8-25BA-4502-816C-D369B5450F6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F317EF-39C0-41AA-B2AA-31DC8D5FC846}" type="datetimeFigureOut">
              <a:rPr lang="en-US"/>
              <a:pPr>
                <a:defRPr/>
              </a:pPr>
              <a:t>04-Dec-18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CC59B8-C48F-4FDA-81BA-E022E4E0F44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88A1601-4410-485A-BFA8-A15BFD5A0277}" type="datetimeFigureOut">
              <a:rPr lang="en-US"/>
              <a:pPr>
                <a:defRPr/>
              </a:pPr>
              <a:t>04-Dec-18</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8B4D3DD-CA2D-4821-A9CE-FCC644B459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Colors" Target="../diagrams/colors2.xml"/><Relationship Id="rId5" Type="http://schemas.openxmlformats.org/officeDocument/2006/relationships/diagramLayout" Target="../diagrams/layout1.xml"/><Relationship Id="rId10" Type="http://schemas.openxmlformats.org/officeDocument/2006/relationships/diagramQuickStyle" Target="../diagrams/quickStyle2.xml"/><Relationship Id="rId4" Type="http://schemas.openxmlformats.org/officeDocument/2006/relationships/diagramData" Target="../diagrams/data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16000" b="-16000"/>
          </a:stretch>
        </a:blipFill>
        <a:effectLst/>
      </p:bgPr>
    </p:bg>
    <p:spTree>
      <p:nvGrpSpPr>
        <p:cNvPr id="1" name=""/>
        <p:cNvGrpSpPr/>
        <p:nvPr/>
      </p:nvGrpSpPr>
      <p:grpSpPr>
        <a:xfrm>
          <a:off x="0" y="0"/>
          <a:ext cx="0" cy="0"/>
          <a:chOff x="0" y="0"/>
          <a:chExt cx="0" cy="0"/>
        </a:xfrm>
      </p:grpSpPr>
      <p:pic>
        <p:nvPicPr>
          <p:cNvPr id="2050" name="Picture 10" descr="IMG-d4023356e26699e105f2bb9e8b29d9a0-V.jpg"/>
          <p:cNvPicPr>
            <a:picLocks noChangeAspect="1"/>
          </p:cNvPicPr>
          <p:nvPr/>
        </p:nvPicPr>
        <p:blipFill>
          <a:blip r:embed="rId3"/>
          <a:srcRect/>
          <a:stretch>
            <a:fillRect/>
          </a:stretch>
        </p:blipFill>
        <p:spPr bwMode="auto">
          <a:xfrm>
            <a:off x="2566988" y="8534400"/>
            <a:ext cx="862012" cy="609600"/>
          </a:xfrm>
          <a:prstGeom prst="rect">
            <a:avLst/>
          </a:prstGeom>
          <a:noFill/>
          <a:ln w="9525">
            <a:noFill/>
            <a:miter lim="800000"/>
            <a:headEnd/>
            <a:tailEnd/>
          </a:ln>
        </p:spPr>
      </p:pic>
      <p:sp useBgFill="1">
        <p:nvSpPr>
          <p:cNvPr id="2" name="Rounded Rectangle 1"/>
          <p:cNvSpPr/>
          <p:nvPr/>
        </p:nvSpPr>
        <p:spPr>
          <a:xfrm>
            <a:off x="1371600" y="304800"/>
            <a:ext cx="3810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r-Cyrl-RS" sz="2000" b="1" dirty="0">
                <a:solidFill>
                  <a:schemeClr val="tx1"/>
                </a:solidFill>
                <a:latin typeface="Bahnschrift" pitchFamily="34" charset="0"/>
              </a:rPr>
              <a:t>ПОПУСТЉИВО</a:t>
            </a:r>
            <a:r>
              <a:rPr lang="sr-Cyrl-RS" sz="2000" b="1" dirty="0">
                <a:latin typeface="Bahnschrift" pitchFamily="34" charset="0"/>
              </a:rPr>
              <a:t> </a:t>
            </a:r>
            <a:r>
              <a:rPr lang="sr-Cyrl-RS" sz="2000" b="1" dirty="0">
                <a:solidFill>
                  <a:schemeClr val="tx1"/>
                </a:solidFill>
                <a:latin typeface="Bahnschrift" pitchFamily="34" charset="0"/>
              </a:rPr>
              <a:t>ВАСПИТАЊЕ</a:t>
            </a:r>
            <a:endParaRPr lang="en-US" sz="2000" b="1" dirty="0">
              <a:solidFill>
                <a:schemeClr val="tx1"/>
              </a:solidFill>
              <a:latin typeface="Bahnschrift" pitchFamily="34" charset="0"/>
            </a:endParaRPr>
          </a:p>
        </p:txBody>
      </p:sp>
      <p:graphicFrame>
        <p:nvGraphicFramePr>
          <p:cNvPr id="16" name="Diagram 15"/>
          <p:cNvGraphicFramePr/>
          <p:nvPr/>
        </p:nvGraphicFramePr>
        <p:xfrm>
          <a:off x="4038600" y="1371600"/>
          <a:ext cx="3200400" cy="3124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8" name="Diagram 7"/>
          <p:cNvGraphicFramePr/>
          <p:nvPr/>
        </p:nvGraphicFramePr>
        <p:xfrm>
          <a:off x="304800" y="2895600"/>
          <a:ext cx="6553200" cy="3962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useBgFill="1">
        <p:nvSpPr>
          <p:cNvPr id="9" name="Horizontal Scroll 8"/>
          <p:cNvSpPr/>
          <p:nvPr/>
        </p:nvSpPr>
        <p:spPr>
          <a:xfrm>
            <a:off x="381000" y="6629400"/>
            <a:ext cx="6248400" cy="2286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600"/>
              </a:spcAft>
              <a:defRPr/>
            </a:pPr>
            <a:endParaRPr lang="en-US" sz="1100" b="1" u="sng" dirty="0">
              <a:latin typeface="Arial Unicode MS" pitchFamily="34" charset="-128"/>
              <a:ea typeface="Arial Unicode MS" pitchFamily="34" charset="-128"/>
              <a:cs typeface="Arial Unicode MS" pitchFamily="34" charset="-128"/>
            </a:endParaRPr>
          </a:p>
          <a:p>
            <a:pPr algn="ctr" fontAlgn="auto">
              <a:spcBef>
                <a:spcPts val="0"/>
              </a:spcBef>
              <a:spcAft>
                <a:spcPts val="600"/>
              </a:spcAft>
              <a:defRPr/>
            </a:pPr>
            <a:r>
              <a:rPr lang="sr-Cyrl-RS" sz="1200" b="1" u="sng" dirty="0">
                <a:solidFill>
                  <a:schemeClr val="tx1"/>
                </a:solidFill>
                <a:latin typeface="Arial Unicode MS" pitchFamily="34" charset="-128"/>
                <a:ea typeface="Arial Unicode MS" pitchFamily="34" charset="-128"/>
                <a:cs typeface="Arial Unicode MS" pitchFamily="34" charset="-128"/>
              </a:rPr>
              <a:t>КАКО РАЗВИЈАТИ САМОКОНТРОЛУ КОД ДЕТЕТА?</a:t>
            </a:r>
          </a:p>
          <a:p>
            <a:pPr fontAlgn="auto">
              <a:spcBef>
                <a:spcPts val="0"/>
              </a:spcBef>
              <a:spcAft>
                <a:spcPts val="0"/>
              </a:spcAft>
              <a:buFont typeface="Wingdings" pitchFamily="2" charset="2"/>
              <a:buChar char="v"/>
              <a:defRPr/>
            </a:pPr>
            <a:r>
              <a:rPr lang="ru-RU" sz="900" dirty="0">
                <a:solidFill>
                  <a:schemeClr val="tx1"/>
                </a:solidFill>
              </a:rPr>
              <a:t> </a:t>
            </a:r>
            <a:r>
              <a:rPr lang="ru-RU" sz="1000" dirty="0">
                <a:solidFill>
                  <a:schemeClr val="tx1"/>
                </a:solidFill>
              </a:rPr>
              <a:t>Децу је важно научити </a:t>
            </a:r>
            <a:r>
              <a:rPr lang="en-US" sz="1000" dirty="0">
                <a:solidFill>
                  <a:schemeClr val="tx1"/>
                </a:solidFill>
              </a:rPr>
              <a:t> </a:t>
            </a:r>
            <a:r>
              <a:rPr lang="ru-RU" sz="1000" dirty="0">
                <a:solidFill>
                  <a:schemeClr val="tx1"/>
                </a:solidFill>
              </a:rPr>
              <a:t>ко су ауторитети, они не смеју да буду газде у кући, да захтевају да им се испуне све </a:t>
            </a:r>
            <a:r>
              <a:rPr lang="en-US" sz="1000" dirty="0">
                <a:solidFill>
                  <a:schemeClr val="tx1"/>
                </a:solidFill>
              </a:rPr>
              <a:t> </a:t>
            </a:r>
            <a:r>
              <a:rPr lang="ru-RU" sz="1000" dirty="0">
                <a:solidFill>
                  <a:schemeClr val="tx1"/>
                </a:solidFill>
              </a:rPr>
              <a:t>жеље без обзира на околности. </a:t>
            </a:r>
          </a:p>
          <a:p>
            <a:pPr fontAlgn="auto">
              <a:spcBef>
                <a:spcPts val="0"/>
              </a:spcBef>
              <a:spcAft>
                <a:spcPts val="0"/>
              </a:spcAft>
              <a:buFont typeface="Wingdings" pitchFamily="2" charset="2"/>
              <a:buChar char="v"/>
              <a:defRPr/>
            </a:pPr>
            <a:r>
              <a:rPr lang="sr-Cyrl-RS" sz="1000" dirty="0">
                <a:solidFill>
                  <a:schemeClr val="tx1"/>
                </a:solidFill>
                <a:cs typeface="Arial" pitchFamily="34" charset="0"/>
              </a:rPr>
              <a:t>  П</a:t>
            </a:r>
            <a:r>
              <a:rPr lang="en-US" sz="1000" dirty="0" err="1">
                <a:solidFill>
                  <a:schemeClr val="tx1"/>
                </a:solidFill>
                <a:cs typeface="Arial" pitchFamily="34" charset="0"/>
              </a:rPr>
              <a:t>остав</a:t>
            </a:r>
            <a:r>
              <a:rPr lang="sr-Cyrl-RS" sz="1000" dirty="0">
                <a:solidFill>
                  <a:schemeClr val="tx1"/>
                </a:solidFill>
                <a:cs typeface="Arial" pitchFamily="34" charset="0"/>
              </a:rPr>
              <a:t>ити</a:t>
            </a:r>
            <a:r>
              <a:rPr lang="en-US" sz="1000" dirty="0">
                <a:solidFill>
                  <a:schemeClr val="tx1"/>
                </a:solidFill>
                <a:cs typeface="Arial" pitchFamily="34" charset="0"/>
              </a:rPr>
              <a:t> и </a:t>
            </a:r>
            <a:r>
              <a:rPr lang="en-US" sz="1000" dirty="0" err="1">
                <a:solidFill>
                  <a:schemeClr val="tx1"/>
                </a:solidFill>
                <a:cs typeface="Arial" pitchFamily="34" charset="0"/>
              </a:rPr>
              <a:t>доследно</a:t>
            </a:r>
            <a:r>
              <a:rPr lang="en-US" sz="1000" dirty="0">
                <a:solidFill>
                  <a:schemeClr val="tx1"/>
                </a:solidFill>
                <a:cs typeface="Arial" pitchFamily="34" charset="0"/>
              </a:rPr>
              <a:t> </a:t>
            </a:r>
            <a:r>
              <a:rPr lang="en-US" sz="1000" dirty="0" err="1">
                <a:solidFill>
                  <a:schemeClr val="tx1"/>
                </a:solidFill>
                <a:cs typeface="Arial" pitchFamily="34" charset="0"/>
              </a:rPr>
              <a:t>поштова</a:t>
            </a:r>
            <a:r>
              <a:rPr lang="sr-Cyrl-RS" sz="1000" dirty="0">
                <a:solidFill>
                  <a:schemeClr val="tx1"/>
                </a:solidFill>
                <a:cs typeface="Arial" pitchFamily="34" charset="0"/>
              </a:rPr>
              <a:t>ти</a:t>
            </a:r>
            <a:r>
              <a:rPr lang="en-US" sz="1000" dirty="0">
                <a:solidFill>
                  <a:schemeClr val="tx1"/>
                </a:solidFill>
                <a:cs typeface="Arial" pitchFamily="34" charset="0"/>
              </a:rPr>
              <a:t> </a:t>
            </a:r>
            <a:r>
              <a:rPr lang="en-US" sz="1000" dirty="0" err="1">
                <a:solidFill>
                  <a:schemeClr val="tx1"/>
                </a:solidFill>
                <a:cs typeface="Arial" pitchFamily="34" charset="0"/>
              </a:rPr>
              <a:t>границ</a:t>
            </a:r>
            <a:r>
              <a:rPr lang="sr-Cyrl-RS" sz="1000" dirty="0">
                <a:solidFill>
                  <a:schemeClr val="tx1"/>
                </a:solidFill>
                <a:cs typeface="Arial" pitchFamily="34" charset="0"/>
              </a:rPr>
              <a:t>е </a:t>
            </a:r>
            <a:r>
              <a:rPr lang="en-US" sz="1000" dirty="0">
                <a:solidFill>
                  <a:schemeClr val="tx1"/>
                </a:solidFill>
                <a:cs typeface="Arial" pitchFamily="34" charset="0"/>
              </a:rPr>
              <a:t>у </a:t>
            </a:r>
            <a:r>
              <a:rPr lang="en-US" sz="1000" dirty="0" err="1">
                <a:solidFill>
                  <a:schemeClr val="tx1"/>
                </a:solidFill>
                <a:cs typeface="Arial" pitchFamily="34" charset="0"/>
              </a:rPr>
              <a:t>васпитању</a:t>
            </a:r>
            <a:endParaRPr lang="sr-Cyrl-RS" sz="1000" dirty="0">
              <a:solidFill>
                <a:schemeClr val="tx1"/>
              </a:solidFill>
              <a:cs typeface="Arial" pitchFamily="34" charset="0"/>
            </a:endParaRPr>
          </a:p>
          <a:p>
            <a:pPr fontAlgn="auto">
              <a:spcBef>
                <a:spcPts val="0"/>
              </a:spcBef>
              <a:spcAft>
                <a:spcPts val="0"/>
              </a:spcAft>
              <a:buFont typeface="Wingdings" pitchFamily="2" charset="2"/>
              <a:buChar char="v"/>
              <a:defRPr/>
            </a:pPr>
            <a:r>
              <a:rPr lang="en-US" sz="1000" dirty="0">
                <a:solidFill>
                  <a:schemeClr val="tx1"/>
                </a:solidFill>
              </a:rPr>
              <a:t> </a:t>
            </a:r>
            <a:r>
              <a:rPr lang="sr-Cyrl-RS" sz="1000" dirty="0">
                <a:solidFill>
                  <a:schemeClr val="tx1"/>
                </a:solidFill>
              </a:rPr>
              <a:t> </a:t>
            </a:r>
            <a:r>
              <a:rPr lang="sr-Cyrl-RS" sz="1000" dirty="0">
                <a:solidFill>
                  <a:schemeClr val="tx1"/>
                </a:solidFill>
                <a:cs typeface="Arial" pitchFamily="34" charset="0"/>
              </a:rPr>
              <a:t>Н</a:t>
            </a:r>
            <a:r>
              <a:rPr lang="en-US" sz="1000" dirty="0">
                <a:solidFill>
                  <a:schemeClr val="tx1"/>
                </a:solidFill>
                <a:cs typeface="Arial" pitchFamily="34" charset="0"/>
              </a:rPr>
              <a:t>е </a:t>
            </a:r>
            <a:r>
              <a:rPr lang="en-US" sz="1000" dirty="0" err="1">
                <a:solidFill>
                  <a:schemeClr val="tx1"/>
                </a:solidFill>
                <a:cs typeface="Arial" pitchFamily="34" charset="0"/>
              </a:rPr>
              <a:t>толериса</a:t>
            </a:r>
            <a:r>
              <a:rPr lang="sr-Cyrl-RS" sz="1000" dirty="0">
                <a:solidFill>
                  <a:schemeClr val="tx1"/>
                </a:solidFill>
                <a:cs typeface="Arial" pitchFamily="34" charset="0"/>
              </a:rPr>
              <a:t>ти </a:t>
            </a:r>
            <a:r>
              <a:rPr lang="en-US" sz="1000" dirty="0">
                <a:solidFill>
                  <a:schemeClr val="tx1"/>
                </a:solidFill>
                <a:cs typeface="Arial" pitchFamily="34" charset="0"/>
              </a:rPr>
              <a:t>„</a:t>
            </a:r>
            <a:r>
              <a:rPr lang="en-US" sz="1000" dirty="0" err="1">
                <a:solidFill>
                  <a:schemeClr val="tx1"/>
                </a:solidFill>
                <a:cs typeface="Arial" pitchFamily="34" charset="0"/>
              </a:rPr>
              <a:t>лоше</a:t>
            </a:r>
            <a:r>
              <a:rPr lang="en-US" sz="1000" dirty="0">
                <a:solidFill>
                  <a:schemeClr val="tx1"/>
                </a:solidFill>
                <a:cs typeface="Arial" pitchFamily="34" charset="0"/>
              </a:rPr>
              <a:t>“ </a:t>
            </a:r>
            <a:r>
              <a:rPr lang="en-US" sz="1000" dirty="0" err="1">
                <a:solidFill>
                  <a:schemeClr val="tx1"/>
                </a:solidFill>
                <a:cs typeface="Arial" pitchFamily="34" charset="0"/>
              </a:rPr>
              <a:t>понашањ</a:t>
            </a:r>
            <a:r>
              <a:rPr lang="sr-Cyrl-RS" sz="1000" dirty="0">
                <a:solidFill>
                  <a:schemeClr val="tx1"/>
                </a:solidFill>
                <a:cs typeface="Arial" pitchFamily="34" charset="0"/>
              </a:rPr>
              <a:t>е</a:t>
            </a:r>
            <a:r>
              <a:rPr lang="en-US" sz="1000" dirty="0">
                <a:solidFill>
                  <a:schemeClr val="tx1"/>
                </a:solidFill>
                <a:cs typeface="Arial" pitchFamily="34" charset="0"/>
              </a:rPr>
              <a:t> </a:t>
            </a:r>
            <a:r>
              <a:rPr lang="en-US" sz="1000" dirty="0" err="1">
                <a:solidFill>
                  <a:schemeClr val="tx1"/>
                </a:solidFill>
                <a:cs typeface="Arial" pitchFamily="34" charset="0"/>
              </a:rPr>
              <a:t>детета</a:t>
            </a:r>
            <a:r>
              <a:rPr lang="en-US" sz="1000" dirty="0">
                <a:solidFill>
                  <a:schemeClr val="tx1"/>
                </a:solidFill>
                <a:cs typeface="Arial" pitchFamily="34" charset="0"/>
              </a:rPr>
              <a:t>- </a:t>
            </a:r>
            <a:r>
              <a:rPr lang="en-US" sz="1000" dirty="0" err="1">
                <a:solidFill>
                  <a:schemeClr val="tx1"/>
                </a:solidFill>
                <a:cs typeface="Arial" pitchFamily="34" charset="0"/>
              </a:rPr>
              <a:t>одговарајуће</a:t>
            </a:r>
            <a:r>
              <a:rPr lang="en-US" sz="1000" dirty="0">
                <a:solidFill>
                  <a:schemeClr val="tx1"/>
                </a:solidFill>
                <a:cs typeface="Arial" pitchFamily="34" charset="0"/>
              </a:rPr>
              <a:t> </a:t>
            </a:r>
            <a:r>
              <a:rPr lang="en-US" sz="1000" dirty="0" err="1">
                <a:solidFill>
                  <a:schemeClr val="tx1"/>
                </a:solidFill>
                <a:cs typeface="Arial" pitchFamily="34" charset="0"/>
              </a:rPr>
              <a:t>реагова</a:t>
            </a:r>
            <a:r>
              <a:rPr lang="sr-Cyrl-RS" sz="1000" dirty="0">
                <a:solidFill>
                  <a:schemeClr val="tx1"/>
                </a:solidFill>
                <a:cs typeface="Arial" pitchFamily="34" charset="0"/>
              </a:rPr>
              <a:t>ти </a:t>
            </a:r>
            <a:r>
              <a:rPr lang="en-US" sz="1000" b="1" dirty="0" err="1">
                <a:solidFill>
                  <a:schemeClr val="tx1"/>
                </a:solidFill>
                <a:cs typeface="Arial" pitchFamily="34" charset="0"/>
              </a:rPr>
              <a:t>рећи</a:t>
            </a:r>
            <a:r>
              <a:rPr lang="en-US" sz="1000" b="1" dirty="0">
                <a:solidFill>
                  <a:schemeClr val="tx1"/>
                </a:solidFill>
                <a:cs typeface="Arial" pitchFamily="34" charset="0"/>
              </a:rPr>
              <a:t> „</a:t>
            </a:r>
            <a:r>
              <a:rPr lang="en-US" sz="1000" b="1" dirty="0" err="1">
                <a:solidFill>
                  <a:schemeClr val="tx1"/>
                </a:solidFill>
                <a:cs typeface="Arial" pitchFamily="34" charset="0"/>
              </a:rPr>
              <a:t>Не</a:t>
            </a:r>
            <a:r>
              <a:rPr lang="en-US" sz="1000" b="1" dirty="0">
                <a:solidFill>
                  <a:schemeClr val="tx1"/>
                </a:solidFill>
                <a:cs typeface="Arial" pitchFamily="34" charset="0"/>
              </a:rPr>
              <a:t>“ </a:t>
            </a:r>
            <a:r>
              <a:rPr lang="en-US" sz="1000" b="1" dirty="0" err="1">
                <a:solidFill>
                  <a:schemeClr val="tx1"/>
                </a:solidFill>
                <a:cs typeface="Arial" pitchFamily="34" charset="0"/>
              </a:rPr>
              <a:t>детету</a:t>
            </a:r>
            <a:r>
              <a:rPr lang="en-US" sz="1000" b="1" dirty="0">
                <a:solidFill>
                  <a:schemeClr val="tx1"/>
                </a:solidFill>
                <a:cs typeface="Arial" pitchFamily="34" charset="0"/>
              </a:rPr>
              <a:t> </a:t>
            </a:r>
            <a:r>
              <a:rPr lang="en-US" sz="1000" b="1" dirty="0" err="1">
                <a:solidFill>
                  <a:schemeClr val="tx1"/>
                </a:solidFill>
                <a:cs typeface="Arial" pitchFamily="34" charset="0"/>
              </a:rPr>
              <a:t>иако</a:t>
            </a:r>
            <a:r>
              <a:rPr lang="en-US" sz="1000" b="1" dirty="0">
                <a:solidFill>
                  <a:schemeClr val="tx1"/>
                </a:solidFill>
                <a:cs typeface="Arial" pitchFamily="34" charset="0"/>
              </a:rPr>
              <a:t> </a:t>
            </a:r>
            <a:r>
              <a:rPr lang="en-US" sz="1000" b="1" dirty="0" err="1">
                <a:solidFill>
                  <a:schemeClr val="tx1"/>
                </a:solidFill>
                <a:cs typeface="Arial" pitchFamily="34" charset="0"/>
              </a:rPr>
              <a:t>плаче</a:t>
            </a:r>
            <a:r>
              <a:rPr lang="en-US" sz="1000" b="1" dirty="0">
                <a:solidFill>
                  <a:schemeClr val="tx1"/>
                </a:solidFill>
                <a:cs typeface="Arial" pitchFamily="34" charset="0"/>
              </a:rPr>
              <a:t> и </a:t>
            </a:r>
            <a:r>
              <a:rPr lang="sr-Cyrl-RS" sz="1000" b="1" dirty="0">
                <a:solidFill>
                  <a:schemeClr val="tx1"/>
                </a:solidFill>
                <a:cs typeface="Arial" pitchFamily="34" charset="0"/>
              </a:rPr>
              <a:t>  </a:t>
            </a:r>
            <a:r>
              <a:rPr lang="en-US" sz="1000" b="1" dirty="0" err="1">
                <a:solidFill>
                  <a:schemeClr val="tx1"/>
                </a:solidFill>
                <a:cs typeface="Arial" pitchFamily="34" charset="0"/>
              </a:rPr>
              <a:t>хистерише</a:t>
            </a:r>
            <a:endParaRPr lang="sr-Latn-RS" sz="1000" b="1" dirty="0">
              <a:solidFill>
                <a:schemeClr val="tx1"/>
              </a:solidFill>
              <a:cs typeface="Arial" pitchFamily="34" charset="0"/>
            </a:endParaRPr>
          </a:p>
          <a:p>
            <a:pPr fontAlgn="auto">
              <a:spcBef>
                <a:spcPts val="0"/>
              </a:spcBef>
              <a:spcAft>
                <a:spcPts val="0"/>
              </a:spcAft>
              <a:buFont typeface="Wingdings" pitchFamily="2" charset="2"/>
              <a:buChar char="v"/>
              <a:defRPr/>
            </a:pPr>
            <a:r>
              <a:rPr lang="en-US" sz="1000" dirty="0">
                <a:solidFill>
                  <a:schemeClr val="tx1"/>
                </a:solidFill>
              </a:rPr>
              <a:t> </a:t>
            </a:r>
            <a:r>
              <a:rPr lang="sr-Cyrl-RS" sz="1000" dirty="0">
                <a:solidFill>
                  <a:schemeClr val="tx1"/>
                </a:solidFill>
              </a:rPr>
              <a:t> Н</a:t>
            </a:r>
            <a:r>
              <a:rPr lang="ru-RU" sz="1000" dirty="0">
                <a:solidFill>
                  <a:schemeClr val="tx1"/>
                </a:solidFill>
              </a:rPr>
              <a:t>е заборавите – размазити дете не значи мазити га, љубити и често му показивати љубав</a:t>
            </a:r>
            <a:r>
              <a:rPr lang="en-US" sz="1000" dirty="0">
                <a:solidFill>
                  <a:schemeClr val="tx1"/>
                </a:solidFill>
              </a:rPr>
              <a:t> </a:t>
            </a:r>
            <a:r>
              <a:rPr lang="ru-RU" sz="1000" dirty="0">
                <a:solidFill>
                  <a:schemeClr val="tx1"/>
                </a:solidFill>
              </a:rPr>
              <a:t> и нежност, већ му претерано помагати, учити га да се ослања искључиво на друге и спречавати га да на својим искуствима учи.</a:t>
            </a:r>
            <a:endParaRPr lang="en-US" sz="1000" dirty="0">
              <a:solidFill>
                <a:schemeClr val="tx1"/>
              </a:solidFill>
            </a:endParaRPr>
          </a:p>
          <a:p>
            <a:pPr marL="274320" indent="-274320" fontAlgn="auto">
              <a:spcBef>
                <a:spcPts val="0"/>
              </a:spcBef>
              <a:spcAft>
                <a:spcPts val="0"/>
              </a:spcAft>
              <a:buFont typeface="Wingdings" pitchFamily="2" charset="2"/>
              <a:buChar char="v"/>
              <a:defRPr/>
            </a:pPr>
            <a:r>
              <a:rPr lang="sr-Cyrl-RS" sz="1000" dirty="0" err="1">
                <a:solidFill>
                  <a:schemeClr val="tx1"/>
                </a:solidFill>
                <a:cs typeface="Arial" pitchFamily="34" charset="0"/>
              </a:rPr>
              <a:t>П</a:t>
            </a:r>
            <a:r>
              <a:rPr lang="en-US" sz="1000" dirty="0" err="1">
                <a:solidFill>
                  <a:schemeClr val="tx1"/>
                </a:solidFill>
                <a:cs typeface="Arial" pitchFamily="34" charset="0"/>
              </a:rPr>
              <a:t>реуз</a:t>
            </a:r>
            <a:r>
              <a:rPr lang="sr-Cyrl-RS" sz="1000" dirty="0">
                <a:solidFill>
                  <a:schemeClr val="tx1"/>
                </a:solidFill>
                <a:cs typeface="Arial" pitchFamily="34" charset="0"/>
              </a:rPr>
              <a:t>ети</a:t>
            </a:r>
            <a:r>
              <a:rPr lang="en-US" sz="1000" dirty="0">
                <a:solidFill>
                  <a:schemeClr val="tx1"/>
                </a:solidFill>
                <a:cs typeface="Arial" pitchFamily="34" charset="0"/>
              </a:rPr>
              <a:t> </a:t>
            </a:r>
            <a:r>
              <a:rPr lang="en-US" sz="1000" dirty="0" err="1">
                <a:solidFill>
                  <a:schemeClr val="tx1"/>
                </a:solidFill>
                <a:cs typeface="Arial" pitchFamily="34" charset="0"/>
              </a:rPr>
              <a:t>одговорност</a:t>
            </a:r>
            <a:r>
              <a:rPr lang="en-US" sz="1000" dirty="0">
                <a:solidFill>
                  <a:schemeClr val="tx1"/>
                </a:solidFill>
                <a:cs typeface="Arial" pitchFamily="34" charset="0"/>
              </a:rPr>
              <a:t> </a:t>
            </a:r>
            <a:r>
              <a:rPr lang="en-US" sz="1000" dirty="0" err="1">
                <a:solidFill>
                  <a:schemeClr val="tx1"/>
                </a:solidFill>
                <a:cs typeface="Arial" pitchFamily="34" charset="0"/>
              </a:rPr>
              <a:t>за</a:t>
            </a:r>
            <a:r>
              <a:rPr lang="en-US" sz="1000" dirty="0">
                <a:solidFill>
                  <a:schemeClr val="tx1"/>
                </a:solidFill>
                <a:cs typeface="Arial" pitchFamily="34" charset="0"/>
              </a:rPr>
              <a:t> </a:t>
            </a:r>
            <a:r>
              <a:rPr lang="en-US" sz="1000" dirty="0" err="1">
                <a:solidFill>
                  <a:schemeClr val="tx1"/>
                </a:solidFill>
                <a:cs typeface="Arial" pitchFamily="34" charset="0"/>
              </a:rPr>
              <a:t>своје</a:t>
            </a:r>
            <a:r>
              <a:rPr lang="en-US" sz="1000" dirty="0">
                <a:solidFill>
                  <a:schemeClr val="tx1"/>
                </a:solidFill>
                <a:cs typeface="Arial" pitchFamily="34" charset="0"/>
              </a:rPr>
              <a:t> </a:t>
            </a:r>
            <a:r>
              <a:rPr lang="en-US" sz="1000" dirty="0" err="1">
                <a:solidFill>
                  <a:schemeClr val="tx1"/>
                </a:solidFill>
                <a:cs typeface="Arial" pitchFamily="34" charset="0"/>
              </a:rPr>
              <a:t>понашање</a:t>
            </a:r>
            <a:r>
              <a:rPr lang="en-US" sz="1000" dirty="0">
                <a:solidFill>
                  <a:schemeClr val="tx1"/>
                </a:solidFill>
                <a:cs typeface="Arial" pitchFamily="34" charset="0"/>
              </a:rPr>
              <a:t> (</a:t>
            </a:r>
            <a:r>
              <a:rPr lang="en-US" sz="1000" dirty="0" err="1">
                <a:solidFill>
                  <a:schemeClr val="tx1"/>
                </a:solidFill>
                <a:cs typeface="Arial" pitchFamily="34" charset="0"/>
              </a:rPr>
              <a:t>учење</a:t>
            </a:r>
            <a:r>
              <a:rPr lang="en-US" sz="1000" dirty="0">
                <a:solidFill>
                  <a:schemeClr val="tx1"/>
                </a:solidFill>
                <a:cs typeface="Arial" pitchFamily="34" charset="0"/>
              </a:rPr>
              <a:t> </a:t>
            </a:r>
            <a:r>
              <a:rPr lang="en-US" sz="1000" dirty="0" err="1">
                <a:solidFill>
                  <a:schemeClr val="tx1"/>
                </a:solidFill>
                <a:cs typeface="Arial" pitchFamily="34" charset="0"/>
              </a:rPr>
              <a:t>по</a:t>
            </a:r>
            <a:r>
              <a:rPr lang="en-US" sz="1000" dirty="0">
                <a:solidFill>
                  <a:schemeClr val="tx1"/>
                </a:solidFill>
                <a:cs typeface="Arial" pitchFamily="34" charset="0"/>
              </a:rPr>
              <a:t> </a:t>
            </a:r>
            <a:r>
              <a:rPr lang="en-US" sz="1000" dirty="0" err="1">
                <a:solidFill>
                  <a:schemeClr val="tx1"/>
                </a:solidFill>
                <a:cs typeface="Arial" pitchFamily="34" charset="0"/>
              </a:rPr>
              <a:t>моделу</a:t>
            </a:r>
            <a:r>
              <a:rPr lang="en-US" sz="1000" dirty="0">
                <a:solidFill>
                  <a:schemeClr val="tx1"/>
                </a:solidFill>
                <a:cs typeface="Arial" pitchFamily="34" charset="0"/>
              </a:rPr>
              <a:t>)</a:t>
            </a:r>
          </a:p>
          <a:p>
            <a:pPr algn="ctr">
              <a:defRPr/>
            </a:pPr>
            <a:endParaRPr lang="en-US" dirty="0"/>
          </a:p>
        </p:txBody>
      </p:sp>
      <p:sp useBgFill="1">
        <p:nvSpPr>
          <p:cNvPr id="10" name="Horizontal Scroll 9"/>
          <p:cNvSpPr/>
          <p:nvPr/>
        </p:nvSpPr>
        <p:spPr>
          <a:xfrm>
            <a:off x="381000" y="838200"/>
            <a:ext cx="6096000" cy="1981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900" dirty="0">
                <a:solidFill>
                  <a:schemeClr val="tx1"/>
                </a:solidFill>
              </a:rPr>
              <a:t> Родитељ  успоставља са дететом „другарски “однос који детету све дозвољава.  Није у стању да детету нешто забрани или да га натера да нешто учини што дете не жели. </a:t>
            </a:r>
            <a:r>
              <a:rPr lang="sr-Cyrl-RS" sz="900" dirty="0">
                <a:solidFill>
                  <a:schemeClr val="tx1"/>
                </a:solidFill>
              </a:rPr>
              <a:t>Р</a:t>
            </a:r>
            <a:r>
              <a:rPr lang="ru-RU" sz="900" dirty="0">
                <a:solidFill>
                  <a:schemeClr val="tx1"/>
                </a:solidFill>
              </a:rPr>
              <a:t>одитељ  неуспешно покушава да утиче на дететово понашање  тако што му бесконачно објашњава, апелујући на дететов разум, верујући да ће дете када га буде разумело променити понашање.</a:t>
            </a:r>
          </a:p>
          <a:p>
            <a:pPr>
              <a:defRPr/>
            </a:pPr>
            <a:r>
              <a:rPr lang="ru-RU" sz="900" dirty="0">
                <a:solidFill>
                  <a:schemeClr val="tx1"/>
                </a:solidFill>
              </a:rPr>
              <a:t>То су родитељи који нуде љубав, али када је у питању дисциплиновање они постају „немоћни родитељи”. Имају снажно осећање кривице када покушају да одбију неку дететову жељу или да га натерају да чини нешто корисно.Верују да би инсистирањем  на дисциплини „трауматизовали” дете и оштетили његову будућу личност.</a:t>
            </a:r>
            <a:endParaRPr lang="en-US" sz="900" dirty="0">
              <a:solidFill>
                <a:schemeClr val="tx1"/>
              </a:solidFill>
            </a:endParaRPr>
          </a:p>
        </p:txBody>
      </p:sp>
      <p:sp>
        <p:nvSpPr>
          <p:cNvPr id="2056" name="TextBox 11"/>
          <p:cNvSpPr txBox="1">
            <a:spLocks noChangeArrowheads="1"/>
          </p:cNvSpPr>
          <p:nvPr/>
        </p:nvSpPr>
        <p:spPr bwMode="auto">
          <a:xfrm>
            <a:off x="3352800" y="8728075"/>
            <a:ext cx="2819400" cy="415925"/>
          </a:xfrm>
          <a:prstGeom prst="rect">
            <a:avLst/>
          </a:prstGeom>
          <a:noFill/>
          <a:ln w="9525">
            <a:noFill/>
            <a:miter lim="800000"/>
            <a:headEnd/>
            <a:tailEnd/>
          </a:ln>
        </p:spPr>
        <p:txBody>
          <a:bodyPr>
            <a:spAutoFit/>
          </a:bodyPr>
          <a:lstStyle/>
          <a:p>
            <a:r>
              <a:rPr lang="en-US" sz="1000"/>
              <a:t>Припремила стручна служба </a:t>
            </a:r>
          </a:p>
          <a:p>
            <a:r>
              <a:rPr lang="en-US" sz="1000"/>
              <a:t>ПУ “Наше дете” Шабац</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400</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Bahnschrift</vt:lpstr>
      <vt:lpstr>Arial Unicode MS</vt:lpstr>
      <vt:lpstr>Wingdings</vt: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11</cp:revision>
  <dcterms:created xsi:type="dcterms:W3CDTF">2018-10-25T10:34:58Z</dcterms:created>
  <dcterms:modified xsi:type="dcterms:W3CDTF">2018-12-04T08:51:50Z</dcterms:modified>
</cp:coreProperties>
</file>